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3"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20" r:id="rId16"/>
    <p:sldId id="321" r:id="rId17"/>
    <p:sldId id="328"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74" d="100"/>
          <a:sy n="74"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14/08/1441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14/08/1441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afree.net/arabneuropsych/Cranialnerv.ht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bafree.net/arabneuropsych/A.N.S.ht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323850" y="333375"/>
            <a:ext cx="8496300" cy="6119813"/>
          </a:xfrm>
        </p:spPr>
        <p:txBody>
          <a:bodyPr rtlCol="1">
            <a:normAutofit/>
          </a:bodyPr>
          <a:lstStyle/>
          <a:p>
            <a:pPr algn="justLow" eaLnBrk="1" fontAlgn="auto" hangingPunct="1">
              <a:spcAft>
                <a:spcPts val="0"/>
              </a:spcAft>
              <a:defRPr/>
            </a:pPr>
            <a:endParaRPr lang="ar-SA" sz="4800" b="1" dirty="0" smtClean="0">
              <a:solidFill>
                <a:srgbClr val="7030A0"/>
              </a:solidFill>
            </a:endParaRPr>
          </a:p>
          <a:p>
            <a:pPr eaLnBrk="1" fontAlgn="auto" hangingPunct="1">
              <a:spcAft>
                <a:spcPts val="0"/>
              </a:spcAft>
              <a:defRPr/>
            </a:pPr>
            <a:endParaRPr lang="en-US" sz="4800" b="1" dirty="0" smtClean="0">
              <a:cs typeface="Arial" pitchFamily="34" charset="0"/>
            </a:endParaRPr>
          </a:p>
        </p:txBody>
      </p:sp>
      <p:sp>
        <p:nvSpPr>
          <p:cNvPr id="2" name="Round Same Side Corner Rectangle 1"/>
          <p:cNvSpPr/>
          <p:nvPr/>
        </p:nvSpPr>
        <p:spPr>
          <a:xfrm>
            <a:off x="467544" y="188640"/>
            <a:ext cx="7704856" cy="5544616"/>
          </a:xfrm>
          <a:prstGeom prst="round2SameRect">
            <a:avLst/>
          </a:prstGeom>
        </p:spPr>
        <p:style>
          <a:lnRef idx="0">
            <a:schemeClr val="accent2"/>
          </a:lnRef>
          <a:fillRef idx="3">
            <a:schemeClr val="accent2"/>
          </a:fillRef>
          <a:effectRef idx="3">
            <a:schemeClr val="accent2"/>
          </a:effectRef>
          <a:fontRef idx="minor">
            <a:schemeClr val="lt1"/>
          </a:fontRef>
        </p:style>
        <p:txBody>
          <a:bodyPr rtlCol="1" anchor="ctr"/>
          <a:lstStyle/>
          <a:p>
            <a:pPr algn="justLow">
              <a:defRPr/>
            </a:pPr>
            <a:r>
              <a:rPr lang="ar-EG"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«الأسس الفسيولوجية </a:t>
            </a:r>
            <a:r>
              <a:rPr lang="ar-EG" sz="4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والنيورولوجية</a:t>
            </a:r>
            <a:r>
              <a:rPr lang="ar-EG"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لإنتاج اللغة والكلام»</a:t>
            </a:r>
          </a:p>
          <a:p>
            <a:pPr algn="justLow">
              <a:defRPr/>
            </a:pPr>
            <a:endPar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justLow">
              <a:defRPr/>
            </a:pPr>
            <a:r>
              <a:rPr lang="ar-EG"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دبلوم مهني – شعبة اضطرابات التواصل.</a:t>
            </a:r>
          </a:p>
          <a:p>
            <a:pPr algn="justLow">
              <a:defRPr/>
            </a:pPr>
            <a:r>
              <a:rPr lang="ar-EG"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عنوان المحاضرة: </a:t>
            </a:r>
            <a:r>
              <a:rPr lang="ar-EG"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الجهاز العصبي الطرفي</a:t>
            </a:r>
            <a:endParaRPr lang="ar-EG"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58219606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1)">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subTitle" idx="1"/>
          </p:nvPr>
        </p:nvSpPr>
        <p:spPr>
          <a:xfrm>
            <a:off x="323850" y="333375"/>
            <a:ext cx="8496300" cy="6119813"/>
          </a:xfrm>
        </p:spPr>
        <p:txBody>
          <a:bodyPr>
            <a:normAutofit fontScale="92500" lnSpcReduction="10000"/>
          </a:bodyPr>
          <a:lstStyle/>
          <a:p>
            <a:pPr algn="r"/>
            <a:r>
              <a:rPr lang="ar-SA" sz="3600" b="1" dirty="0" smtClean="0">
                <a:solidFill>
                  <a:schemeClr val="accent6"/>
                </a:solidFill>
              </a:rPr>
              <a:t>وظائف الجهاز </a:t>
            </a:r>
            <a:r>
              <a:rPr lang="ar-SA" sz="3600" b="1" dirty="0" err="1" smtClean="0">
                <a:solidFill>
                  <a:schemeClr val="accent6"/>
                </a:solidFill>
              </a:rPr>
              <a:t>السمبثاوي</a:t>
            </a:r>
            <a:r>
              <a:rPr lang="ar-SA" sz="3600" b="1" dirty="0" smtClean="0">
                <a:solidFill>
                  <a:schemeClr val="accent6"/>
                </a:solidFill>
              </a:rPr>
              <a:t>:</a:t>
            </a:r>
          </a:p>
          <a:p>
            <a:pPr algn="justLow"/>
            <a:r>
              <a:rPr lang="ar-SA" sz="3600" b="1" dirty="0" smtClean="0"/>
              <a:t>1- تنظيم الدورة الدموية بشكل يسمح للمخ والقلب والأطراف العضلية بتلقي ما يكفيها من الدم للقيام بعملها في حالة المواجهة أو الهروب.</a:t>
            </a:r>
          </a:p>
          <a:p>
            <a:pPr algn="justLow"/>
            <a:r>
              <a:rPr lang="ar-SA" sz="3600" b="1" dirty="0" smtClean="0"/>
              <a:t>2- توسيع حدقة العين للسماح للفرد بتوسيع مجاله البصري.</a:t>
            </a:r>
          </a:p>
          <a:p>
            <a:pPr algn="justLow"/>
            <a:r>
              <a:rPr lang="ar-SA" sz="3600" b="1" dirty="0" smtClean="0"/>
              <a:t>3- كف الجهاز </a:t>
            </a:r>
            <a:r>
              <a:rPr lang="ar-SA" sz="3600" b="1" dirty="0" err="1" smtClean="0"/>
              <a:t>الاخراجي</a:t>
            </a:r>
            <a:r>
              <a:rPr lang="ar-SA" sz="3600" b="1" dirty="0" smtClean="0"/>
              <a:t> عن العمل.</a:t>
            </a:r>
          </a:p>
          <a:p>
            <a:pPr algn="justLow"/>
            <a:r>
              <a:rPr lang="ar-SA" sz="3600" b="1" dirty="0" smtClean="0"/>
              <a:t>4- الابطاء من عملية انتاج الانسولين والإنزيمات الهاضمة الاخرى حتى لا تستولي المعدة على جزء من الدم الذي يتم توجيهه لأعضاء حيوية أخرى.</a:t>
            </a:r>
            <a:endParaRPr lang="en-US" sz="3600" b="1" dirty="0" smtClean="0"/>
          </a:p>
        </p:txBody>
      </p:sp>
    </p:spTree>
    <p:extLst>
      <p:ext uri="{BB962C8B-B14F-4D97-AF65-F5344CB8AC3E}">
        <p14:creationId xmlns:p14="http://schemas.microsoft.com/office/powerpoint/2010/main" val="32158784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subTitle" idx="1"/>
          </p:nvPr>
        </p:nvSpPr>
        <p:spPr>
          <a:xfrm>
            <a:off x="323850" y="333375"/>
            <a:ext cx="8496300" cy="6119813"/>
          </a:xfrm>
        </p:spPr>
        <p:txBody>
          <a:bodyPr>
            <a:normAutofit fontScale="92500"/>
          </a:bodyPr>
          <a:lstStyle/>
          <a:p>
            <a:pPr algn="justLow"/>
            <a:r>
              <a:rPr lang="ar-SA" sz="3600" b="1" dirty="0" smtClean="0">
                <a:solidFill>
                  <a:schemeClr val="tx1">
                    <a:lumMod val="75000"/>
                    <a:lumOff val="25000"/>
                  </a:schemeClr>
                </a:solidFill>
              </a:rPr>
              <a:t>5- تنشيط عملية اذابة الدهون لاستخدامها كمصدر للطاقة في حالات الطوارئ.</a:t>
            </a:r>
          </a:p>
          <a:p>
            <a:pPr algn="justLow"/>
            <a:r>
              <a:rPr lang="ar-SA" sz="3600" b="1" dirty="0" smtClean="0">
                <a:solidFill>
                  <a:schemeClr val="tx1">
                    <a:lumMod val="75000"/>
                    <a:lumOff val="25000"/>
                  </a:schemeClr>
                </a:solidFill>
              </a:rPr>
              <a:t>6- تقليل افراز اللعاب بسبب توقف عمليات الهضم.</a:t>
            </a:r>
          </a:p>
          <a:p>
            <a:pPr algn="justLow"/>
            <a:r>
              <a:rPr lang="ar-SA" sz="3600" b="1" dirty="0" smtClean="0">
                <a:solidFill>
                  <a:schemeClr val="tx1">
                    <a:lumMod val="75000"/>
                    <a:lumOff val="25000"/>
                  </a:schemeClr>
                </a:solidFill>
              </a:rPr>
              <a:t>7- المشاركة في عملية تنظيم مستوى الادرينالين في الدم مما يؤثر على مستوى عمليات التمثيل الغذائي ويهيئ الفرد للتكيف مع الضغوط النفسية المحيطة به.</a:t>
            </a:r>
          </a:p>
          <a:p>
            <a:pPr algn="justLow"/>
            <a:r>
              <a:rPr lang="ar-SA" sz="3600" b="1" dirty="0" smtClean="0">
                <a:solidFill>
                  <a:schemeClr val="tx1">
                    <a:lumMod val="75000"/>
                    <a:lumOff val="25000"/>
                  </a:schemeClr>
                </a:solidFill>
              </a:rPr>
              <a:t>8- رفع ضغط الدم بسبب انقباض الأوعية الدموية للإسراع في عمليات ضخه للمناطق المحتاجة له.</a:t>
            </a:r>
            <a:endParaRPr lang="en-US" sz="3600" b="1" dirty="0" smtClean="0">
              <a:solidFill>
                <a:schemeClr val="tx1">
                  <a:lumMod val="75000"/>
                  <a:lumOff val="25000"/>
                </a:schemeClr>
              </a:solidFill>
            </a:endParaRPr>
          </a:p>
        </p:txBody>
      </p:sp>
    </p:spTree>
    <p:extLst>
      <p:ext uri="{BB962C8B-B14F-4D97-AF65-F5344CB8AC3E}">
        <p14:creationId xmlns:p14="http://schemas.microsoft.com/office/powerpoint/2010/main" val="42437204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subTitle" idx="1"/>
          </p:nvPr>
        </p:nvSpPr>
        <p:spPr>
          <a:xfrm>
            <a:off x="323850" y="333375"/>
            <a:ext cx="8496300" cy="6119813"/>
          </a:xfrm>
        </p:spPr>
        <p:txBody>
          <a:bodyPr>
            <a:normAutofit fontScale="92500"/>
          </a:bodyPr>
          <a:lstStyle/>
          <a:p>
            <a:pPr algn="r"/>
            <a:r>
              <a:rPr lang="ar-SA" sz="3600" b="1" dirty="0" smtClean="0">
                <a:solidFill>
                  <a:schemeClr val="accent5"/>
                </a:solidFill>
              </a:rPr>
              <a:t>الجهاز </a:t>
            </a:r>
            <a:r>
              <a:rPr lang="ar-SA" sz="3600" b="1" dirty="0" err="1" smtClean="0">
                <a:solidFill>
                  <a:schemeClr val="accent5"/>
                </a:solidFill>
              </a:rPr>
              <a:t>الباراسمبثاوي</a:t>
            </a:r>
            <a:r>
              <a:rPr lang="ar-SA" sz="3600" b="1" dirty="0" smtClean="0">
                <a:solidFill>
                  <a:schemeClr val="accent5"/>
                </a:solidFill>
              </a:rPr>
              <a:t> ( نظير الودي ):</a:t>
            </a:r>
          </a:p>
          <a:p>
            <a:pPr algn="justLow"/>
            <a:r>
              <a:rPr lang="ar-SA" sz="3600" b="1" dirty="0" smtClean="0"/>
              <a:t>- يتصل بالجهاز العصبي المركزي في منطقتين أعلى وأسفل مناطق اتصال الجهاز </a:t>
            </a:r>
            <a:r>
              <a:rPr lang="ar-SA" sz="3600" b="1" dirty="0" err="1" smtClean="0"/>
              <a:t>السمبثاوي</a:t>
            </a:r>
            <a:r>
              <a:rPr lang="ar-SA" sz="3600" b="1" dirty="0" smtClean="0"/>
              <a:t>، أي منطقتي جذع المخ ونهاية الحبل الشوكي. </a:t>
            </a:r>
          </a:p>
          <a:p>
            <a:pPr algn="justLow"/>
            <a:r>
              <a:rPr lang="ar-SA" sz="3600" b="1" dirty="0" smtClean="0"/>
              <a:t>- يساهم في عمليات المحافظة على حياة الكائن الحي لفترات طويلة عن طريق تنشيط عمليات الأيض وأجهزة الوقاية بالجسم. </a:t>
            </a:r>
          </a:p>
          <a:p>
            <a:pPr algn="justLow"/>
            <a:r>
              <a:rPr lang="ar-SA" sz="3600" b="1" dirty="0" smtClean="0"/>
              <a:t>- يعمل على تنظيم عمليات النمو والمحافظة على مخزون السكر في الكبد.</a:t>
            </a:r>
            <a:endParaRPr lang="en-US" sz="3600" b="1" dirty="0" smtClean="0"/>
          </a:p>
        </p:txBody>
      </p:sp>
    </p:spTree>
    <p:extLst>
      <p:ext uri="{BB962C8B-B14F-4D97-AF65-F5344CB8AC3E}">
        <p14:creationId xmlns:p14="http://schemas.microsoft.com/office/powerpoint/2010/main" val="73699668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subTitle" idx="1"/>
          </p:nvPr>
        </p:nvSpPr>
        <p:spPr>
          <a:xfrm>
            <a:off x="323850" y="333375"/>
            <a:ext cx="8496300" cy="6119813"/>
          </a:xfrm>
        </p:spPr>
        <p:txBody>
          <a:bodyPr>
            <a:normAutofit fontScale="92500"/>
          </a:bodyPr>
          <a:lstStyle/>
          <a:p>
            <a:pPr algn="r">
              <a:lnSpc>
                <a:spcPct val="90000"/>
              </a:lnSpc>
            </a:pPr>
            <a:r>
              <a:rPr lang="ar-SA" sz="3600" b="1" dirty="0" smtClean="0">
                <a:solidFill>
                  <a:schemeClr val="accent5"/>
                </a:solidFill>
              </a:rPr>
              <a:t>وظائف الجهاز </a:t>
            </a:r>
            <a:r>
              <a:rPr lang="ar-SA" sz="3600" b="1" dirty="0" err="1" smtClean="0">
                <a:solidFill>
                  <a:schemeClr val="accent5"/>
                </a:solidFill>
              </a:rPr>
              <a:t>الباراسمبثاوي</a:t>
            </a:r>
            <a:r>
              <a:rPr lang="ar-SA" sz="3600" b="1" dirty="0" smtClean="0">
                <a:solidFill>
                  <a:schemeClr val="accent5"/>
                </a:solidFill>
              </a:rPr>
              <a:t>:</a:t>
            </a:r>
          </a:p>
          <a:p>
            <a:pPr algn="justLow">
              <a:lnSpc>
                <a:spcPct val="90000"/>
              </a:lnSpc>
            </a:pPr>
            <a:r>
              <a:rPr lang="ar-SA" sz="3600" b="1" dirty="0" smtClean="0"/>
              <a:t>1- يعمل على تضييق حدقة العين وتوسيع الأوعية الدموية وزيادة افراز الدموع.</a:t>
            </a:r>
          </a:p>
          <a:p>
            <a:pPr algn="justLow">
              <a:lnSpc>
                <a:spcPct val="90000"/>
              </a:lnSpc>
            </a:pPr>
            <a:r>
              <a:rPr lang="ar-SA" sz="3600" b="1" dirty="0" smtClean="0"/>
              <a:t>2- يعمل على تنشيط المعدة وعمليات الهضم عن طريق زيادة الافرازات الهاضمة.</a:t>
            </a:r>
          </a:p>
          <a:p>
            <a:pPr algn="justLow">
              <a:lnSpc>
                <a:spcPct val="90000"/>
              </a:lnSpc>
            </a:pPr>
            <a:r>
              <a:rPr lang="ar-SA" sz="3600" b="1" dirty="0" smtClean="0"/>
              <a:t>3- يعمل على تضييق المسالك الهوائية لعدم الحاجة الى زيادة كمية الاكسجين.</a:t>
            </a:r>
          </a:p>
          <a:p>
            <a:pPr algn="justLow">
              <a:lnSpc>
                <a:spcPct val="90000"/>
              </a:lnSpc>
            </a:pPr>
            <a:r>
              <a:rPr lang="ar-SA" sz="3600" b="1" dirty="0" smtClean="0"/>
              <a:t>4- الابطاء من سرعة ضربات القلب تمشيا مع عمليات الكف </a:t>
            </a:r>
            <a:r>
              <a:rPr lang="ar-SA" sz="3600" b="1" dirty="0" err="1" smtClean="0"/>
              <a:t>معودة</a:t>
            </a:r>
            <a:r>
              <a:rPr lang="ar-SA" sz="3600" b="1" dirty="0" smtClean="0"/>
              <a:t> العمليات الجسمية الاعتيادية الى طبيعتها.</a:t>
            </a:r>
          </a:p>
          <a:p>
            <a:pPr algn="justLow">
              <a:lnSpc>
                <a:spcPct val="90000"/>
              </a:lnSpc>
            </a:pPr>
            <a:r>
              <a:rPr lang="ar-SA" sz="3600" b="1" dirty="0" smtClean="0"/>
              <a:t>5- انقباض عضلات المثانة.</a:t>
            </a:r>
            <a:endParaRPr lang="en-US" sz="3600" b="1" dirty="0" smtClean="0"/>
          </a:p>
        </p:txBody>
      </p:sp>
    </p:spTree>
    <p:extLst>
      <p:ext uri="{BB962C8B-B14F-4D97-AF65-F5344CB8AC3E}">
        <p14:creationId xmlns:p14="http://schemas.microsoft.com/office/powerpoint/2010/main" val="29613049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subTitle" idx="1"/>
          </p:nvPr>
        </p:nvSpPr>
        <p:spPr>
          <a:xfrm>
            <a:off x="323850" y="333375"/>
            <a:ext cx="8496300" cy="6119813"/>
          </a:xfrm>
        </p:spPr>
        <p:txBody>
          <a:bodyPr/>
          <a:lstStyle/>
          <a:p>
            <a:pPr algn="justLow"/>
            <a:r>
              <a:rPr lang="ar-SA" sz="4000" b="1" dirty="0" smtClean="0">
                <a:solidFill>
                  <a:schemeClr val="accent5"/>
                </a:solidFill>
              </a:rPr>
              <a:t>- ولذلك فان الحالة السوية السليمة تتمثل في حالة التوازن بين تأثير التنبيه والاستجابة، ولكن يوجد أفراد يكون لديهم الجهاز </a:t>
            </a:r>
            <a:r>
              <a:rPr lang="ar-SA" sz="4000" b="1" dirty="0" err="1" smtClean="0">
                <a:solidFill>
                  <a:schemeClr val="accent5"/>
                </a:solidFill>
              </a:rPr>
              <a:t>السمبثاوي</a:t>
            </a:r>
            <a:r>
              <a:rPr lang="ar-SA" sz="4000" b="1" dirty="0" smtClean="0">
                <a:solidFill>
                  <a:schemeClr val="accent5"/>
                </a:solidFill>
              </a:rPr>
              <a:t> هو السائد ويتميز بسرعة النشاط وزيادة الحركة والانفعال السريع، أما الثاني فيتميز بالبطء في الحركة ويحتاج لوقت طويل للانتقال من حالة النوم الى الصحو واليقظة.</a:t>
            </a:r>
            <a:endParaRPr lang="en-US" sz="4000" b="1" dirty="0" smtClean="0">
              <a:solidFill>
                <a:schemeClr val="accent5"/>
              </a:solidFill>
            </a:endParaRPr>
          </a:p>
        </p:txBody>
      </p:sp>
    </p:spTree>
    <p:extLst>
      <p:ext uri="{BB962C8B-B14F-4D97-AF65-F5344CB8AC3E}">
        <p14:creationId xmlns:p14="http://schemas.microsoft.com/office/powerpoint/2010/main" val="2518287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خلية عصبية حسية"/>
          <p:cNvPicPr>
            <a:picLocks noChangeAspect="1" noChangeArrowheads="1"/>
          </p:cNvPicPr>
          <p:nvPr/>
        </p:nvPicPr>
        <p:blipFill>
          <a:blip r:embed="rId2">
            <a:extLst>
              <a:ext uri="{28A0092B-C50C-407E-A947-70E740481C1C}">
                <a14:useLocalDpi xmlns:a14="http://schemas.microsoft.com/office/drawing/2010/main" val="0"/>
              </a:ext>
            </a:extLst>
          </a:blip>
          <a:srcRect l="3969" t="41307" r="2010" b="6560"/>
          <a:stretch>
            <a:fillRect/>
          </a:stretch>
        </p:blipFill>
        <p:spPr bwMode="auto">
          <a:xfrm>
            <a:off x="214313" y="214313"/>
            <a:ext cx="8715375" cy="642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86137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60350"/>
            <a:ext cx="8640763" cy="633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77653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457200" y="1600200"/>
            <a:ext cx="8229600" cy="4525963"/>
          </a:xfrm>
          <a:prstGeom prst="rect">
            <a:avLst/>
          </a:prstGeom>
        </p:spPr>
        <p:txBody>
          <a:bodyPr/>
          <a:lstStyle/>
          <a:p>
            <a:pPr algn="ctr"/>
            <a:r>
              <a:rPr lang="ar-EG" sz="4000" b="1" smtClean="0"/>
              <a:t>الداتا متاحة عبر هذا الرابط :</a:t>
            </a:r>
          </a:p>
          <a:p>
            <a:pPr algn="ctr"/>
            <a:r>
              <a:rPr lang="en-US" sz="4000" b="1" smtClean="0"/>
              <a:t>http:// site.iugaza.edu.ps</a:t>
            </a:r>
            <a:endParaRPr lang="ar-EG" sz="4000" b="1" smtClean="0"/>
          </a:p>
        </p:txBody>
      </p:sp>
    </p:spTree>
    <p:extLst>
      <p:ext uri="{BB962C8B-B14F-4D97-AF65-F5344CB8AC3E}">
        <p14:creationId xmlns:p14="http://schemas.microsoft.com/office/powerpoint/2010/main" val="30379944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323850" y="333375"/>
            <a:ext cx="8496300" cy="6119813"/>
          </a:xfrm>
        </p:spPr>
        <p:txBody>
          <a:bodyPr>
            <a:normAutofit lnSpcReduction="10000"/>
          </a:bodyPr>
          <a:lstStyle/>
          <a:p>
            <a:pPr algn="ctr"/>
            <a:r>
              <a:rPr lang="ar-SA" sz="4000" b="1" dirty="0" smtClean="0">
                <a:solidFill>
                  <a:srgbClr val="FF0000"/>
                </a:solidFill>
              </a:rPr>
              <a:t>ثانيا: الجهاز العصبي المحيطي</a:t>
            </a:r>
          </a:p>
          <a:p>
            <a:pPr algn="justLow"/>
            <a:r>
              <a:rPr lang="ar-SA" sz="4000" b="1" dirty="0" smtClean="0"/>
              <a:t>يتكون من جميع أنسجة الجهاز العصبي الواقعة خارج المخ والحبل الشوكي وينقسم الى:</a:t>
            </a:r>
          </a:p>
          <a:p>
            <a:pPr algn="justLow"/>
            <a:r>
              <a:rPr lang="ar-SA" sz="4000" b="1" dirty="0" smtClean="0">
                <a:solidFill>
                  <a:srgbClr val="FF0000"/>
                </a:solidFill>
              </a:rPr>
              <a:t>أولا: الجهاز العصبي الجسدي: </a:t>
            </a:r>
          </a:p>
          <a:p>
            <a:pPr algn="justLow"/>
            <a:r>
              <a:rPr lang="ar-SA" sz="4000" b="1" dirty="0" smtClean="0"/>
              <a:t>ويتكون من الأعصاب التي تربط الجهاز العصبي المركزي بخلايا الاستقبال وخلايا الارسال التي تتحكم في العضلات من أجل القيام بالحركات الارادية وهى كالتالي:</a:t>
            </a:r>
            <a:endParaRPr lang="ar-SA" sz="4000" b="1" dirty="0" smtClean="0">
              <a:hlinkClick r:id="rId2"/>
            </a:endParaRPr>
          </a:p>
          <a:p>
            <a:pPr algn="r"/>
            <a:endParaRPr lang="en-US" sz="4000" b="1" dirty="0" smtClean="0"/>
          </a:p>
        </p:txBody>
      </p:sp>
    </p:spTree>
    <p:extLst>
      <p:ext uri="{BB962C8B-B14F-4D97-AF65-F5344CB8AC3E}">
        <p14:creationId xmlns:p14="http://schemas.microsoft.com/office/powerpoint/2010/main" val="363076404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subTitle" idx="1"/>
          </p:nvPr>
        </p:nvSpPr>
        <p:spPr>
          <a:xfrm>
            <a:off x="323850" y="0"/>
            <a:ext cx="8496300" cy="6858000"/>
          </a:xfrm>
        </p:spPr>
        <p:txBody>
          <a:bodyPr/>
          <a:lstStyle/>
          <a:p>
            <a:pPr marL="0" indent="0" algn="r">
              <a:buFont typeface="Wingdings" pitchFamily="2" charset="2"/>
              <a:buNone/>
            </a:pPr>
            <a:r>
              <a:rPr lang="ar-SA" smtClean="0"/>
              <a:t>                       </a:t>
            </a:r>
            <a:r>
              <a:rPr lang="ar-SA" b="1" smtClean="0">
                <a:solidFill>
                  <a:srgbClr val="00FF00"/>
                </a:solidFill>
              </a:rPr>
              <a:t>الجهاز العصبي الطرفي</a:t>
            </a:r>
            <a:endParaRPr lang="en-US" b="1" smtClean="0">
              <a:solidFill>
                <a:srgbClr val="00FF00"/>
              </a:solidFill>
            </a:endParaRPr>
          </a:p>
        </p:txBody>
      </p:sp>
      <p:pic>
        <p:nvPicPr>
          <p:cNvPr id="4099" name="Picture 3" descr="1d658166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692150"/>
            <a:ext cx="5832475" cy="616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758865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0" y="188913"/>
            <a:ext cx="8964613" cy="6480175"/>
          </a:xfrm>
        </p:spPr>
        <p:txBody>
          <a:bodyPr>
            <a:normAutofit fontScale="92500" lnSpcReduction="10000"/>
          </a:bodyPr>
          <a:lstStyle/>
          <a:p>
            <a:pPr marL="0" indent="0" algn="r" rtl="1">
              <a:buFont typeface="Wingdings" pitchFamily="2" charset="2"/>
              <a:buNone/>
            </a:pPr>
            <a:r>
              <a:rPr lang="ar-SA" sz="3600" b="1" dirty="0" smtClean="0">
                <a:solidFill>
                  <a:srgbClr val="FF0000"/>
                </a:solidFill>
              </a:rPr>
              <a:t>أ- الأعصاب الدماغية : </a:t>
            </a:r>
          </a:p>
          <a:p>
            <a:pPr marL="0" indent="0" algn="justLow" rtl="1">
              <a:buFont typeface="Wingdings" pitchFamily="2" charset="2"/>
              <a:buNone/>
            </a:pPr>
            <a:r>
              <a:rPr lang="ar-SA" sz="3600" b="1" dirty="0" smtClean="0">
                <a:solidFill>
                  <a:srgbClr val="7030A0"/>
                </a:solidFill>
              </a:rPr>
              <a:t>وهي الأعصاب المتصلة بالدماغ وعددها 12 زوجاً تخرج على الجنبين من أسفل الدماغ، ولها أسماء تدل على وظائفها أو الأعضاء التي تتصل بها وقد تعرف بأرقامها. </a:t>
            </a:r>
          </a:p>
          <a:p>
            <a:pPr marL="0" indent="0" algn="justLow" rtl="1">
              <a:buFont typeface="Wingdings" pitchFamily="2" charset="2"/>
              <a:buNone/>
            </a:pPr>
            <a:r>
              <a:rPr lang="ar-SA" sz="3600" b="1" u="sng" dirty="0" smtClean="0">
                <a:solidFill>
                  <a:srgbClr val="7030A0"/>
                </a:solidFill>
              </a:rPr>
              <a:t>وهي إما حسية</a:t>
            </a:r>
            <a:r>
              <a:rPr lang="ar-SA" sz="3600" b="1" dirty="0" smtClean="0">
                <a:solidFill>
                  <a:srgbClr val="7030A0"/>
                </a:solidFill>
              </a:rPr>
              <a:t> تنقل الأعصاب الدماغية النبضات  الحسية إلى الدماغ من حواس البصر والسمع والشم والذوق وسائر أجزاء الرأس والوجه وأحاسيس مضغ الطعام وابتلاعه.</a:t>
            </a:r>
          </a:p>
          <a:p>
            <a:pPr marL="0" indent="0" algn="justLow" rtl="1">
              <a:buFont typeface="Wingdings" pitchFamily="2" charset="2"/>
              <a:buNone/>
            </a:pPr>
            <a:r>
              <a:rPr lang="ar-SA" sz="3600" b="1" u="sng" dirty="0" smtClean="0">
                <a:solidFill>
                  <a:srgbClr val="7030A0"/>
                </a:solidFill>
              </a:rPr>
              <a:t>أو حركيه</a:t>
            </a:r>
            <a:r>
              <a:rPr lang="ar-SA" sz="3600" b="1" dirty="0" smtClean="0">
                <a:solidFill>
                  <a:srgbClr val="7030A0"/>
                </a:solidFill>
              </a:rPr>
              <a:t> تنقل النبضات الحركية التي تتحكم في العضلات المسئولة عن حركة مقلة العين واللسان, وتعبيرات الوجه والكلام والمضغ وإفراز اللعاب وحركة الكتفين وإدارة الرأس </a:t>
            </a:r>
            <a:endParaRPr lang="en-US" sz="3600" b="1" dirty="0" smtClean="0">
              <a:solidFill>
                <a:srgbClr val="7030A0"/>
              </a:solidFill>
            </a:endParaRPr>
          </a:p>
        </p:txBody>
      </p:sp>
    </p:spTree>
    <p:extLst>
      <p:ext uri="{BB962C8B-B14F-4D97-AF65-F5344CB8AC3E}">
        <p14:creationId xmlns:p14="http://schemas.microsoft.com/office/powerpoint/2010/main" val="40535334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0" y="188913"/>
            <a:ext cx="8964613" cy="6480175"/>
          </a:xfrm>
        </p:spPr>
        <p:txBody>
          <a:bodyPr/>
          <a:lstStyle/>
          <a:p>
            <a:pPr marL="0" indent="0" algn="r" rtl="1">
              <a:buFont typeface="Wingdings" pitchFamily="2" charset="2"/>
              <a:buNone/>
            </a:pPr>
            <a:r>
              <a:rPr lang="ar-SA" sz="3600" b="1" dirty="0" smtClean="0">
                <a:solidFill>
                  <a:schemeClr val="accent5"/>
                </a:solidFill>
              </a:rPr>
              <a:t>ب- الأعصاب الشوكية :</a:t>
            </a:r>
            <a:endParaRPr lang="ar-EG" sz="3600" b="1" dirty="0" smtClean="0">
              <a:solidFill>
                <a:schemeClr val="accent5"/>
              </a:solidFill>
            </a:endParaRPr>
          </a:p>
          <a:p>
            <a:pPr marL="0" indent="0" algn="r" rtl="1">
              <a:buFont typeface="Wingdings" pitchFamily="2" charset="2"/>
              <a:buNone/>
            </a:pPr>
            <a:r>
              <a:rPr lang="ar-SA" sz="3600" b="1" dirty="0" smtClean="0">
                <a:solidFill>
                  <a:schemeClr val="accent5"/>
                </a:solidFill>
              </a:rPr>
              <a:t>  </a:t>
            </a:r>
          </a:p>
          <a:p>
            <a:pPr marL="0" indent="0" algn="justLow" rtl="1">
              <a:buFont typeface="Wingdings" pitchFamily="2" charset="2"/>
              <a:buNone/>
            </a:pPr>
            <a:r>
              <a:rPr lang="ar-SA" sz="3600" b="1" dirty="0" smtClean="0"/>
              <a:t>وهي الأعصاب المتصلة بالحبل الشوكي وعددها 31 زوجا تخرج من الحبل الشوكي على جانبي العمود الفقري من فتحات بين الفقرات المتتالية وجميعها مختلطه. </a:t>
            </a:r>
            <a:r>
              <a:rPr lang="ar-SA" b="1" dirty="0" smtClean="0">
                <a:solidFill>
                  <a:schemeClr val="bg1"/>
                </a:solidFill>
                <a:hlinkClick r:id="rId2"/>
              </a:rPr>
              <a:t/>
            </a:r>
            <a:br>
              <a:rPr lang="ar-SA" b="1" dirty="0" smtClean="0">
                <a:solidFill>
                  <a:schemeClr val="bg1"/>
                </a:solidFill>
                <a:hlinkClick r:id="rId2"/>
              </a:rPr>
            </a:br>
            <a:endParaRPr lang="en-US" b="1" dirty="0" smtClean="0">
              <a:solidFill>
                <a:schemeClr val="bg1"/>
              </a:solidFill>
            </a:endParaRPr>
          </a:p>
        </p:txBody>
      </p:sp>
    </p:spTree>
    <p:extLst>
      <p:ext uri="{BB962C8B-B14F-4D97-AF65-F5344CB8AC3E}">
        <p14:creationId xmlns:p14="http://schemas.microsoft.com/office/powerpoint/2010/main" val="2401811143"/>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الاعصاب المخي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88913"/>
            <a:ext cx="6192837" cy="648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67738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0" y="0"/>
            <a:ext cx="9144000" cy="6669088"/>
          </a:xfrm>
        </p:spPr>
        <p:txBody>
          <a:bodyPr>
            <a:normAutofit lnSpcReduction="10000"/>
          </a:bodyPr>
          <a:lstStyle/>
          <a:p>
            <a:pPr algn="r">
              <a:lnSpc>
                <a:spcPct val="90000"/>
              </a:lnSpc>
            </a:pPr>
            <a:r>
              <a:rPr lang="ar-SA" sz="4000" b="1" dirty="0" smtClean="0">
                <a:solidFill>
                  <a:schemeClr val="accent5"/>
                </a:solidFill>
              </a:rPr>
              <a:t>ثانيا: الجهاز العصبي الذاتي</a:t>
            </a:r>
          </a:p>
          <a:p>
            <a:pPr algn="justLow">
              <a:lnSpc>
                <a:spcPct val="90000"/>
              </a:lnSpc>
            </a:pPr>
            <a:r>
              <a:rPr lang="ar-SA" sz="3500" b="1" dirty="0" smtClean="0">
                <a:solidFill>
                  <a:schemeClr val="bg2">
                    <a:lumMod val="50000"/>
                  </a:schemeClr>
                </a:solidFill>
              </a:rPr>
              <a:t>ويختص بالحركات اللاإرادية بحيث يتولى السيطرة على أجهزة العمليات الحيوية الضرورية كالمعدة والأمعاء والغدد والقلب والرئتين.</a:t>
            </a:r>
          </a:p>
          <a:p>
            <a:pPr algn="justLow">
              <a:lnSpc>
                <a:spcPct val="90000"/>
              </a:lnSpc>
            </a:pPr>
            <a:r>
              <a:rPr lang="ar-SA" sz="3500" b="1" dirty="0" smtClean="0">
                <a:solidFill>
                  <a:schemeClr val="accent6"/>
                </a:solidFill>
              </a:rPr>
              <a:t>وينقسم الجهاز العصبي المستقل </a:t>
            </a:r>
            <a:r>
              <a:rPr lang="ar-EG" sz="3500" b="1" dirty="0" smtClean="0">
                <a:solidFill>
                  <a:schemeClr val="accent6"/>
                </a:solidFill>
              </a:rPr>
              <a:t>(</a:t>
            </a:r>
            <a:r>
              <a:rPr lang="ar-SA" sz="3500" b="1" dirty="0" smtClean="0">
                <a:solidFill>
                  <a:schemeClr val="accent6"/>
                </a:solidFill>
              </a:rPr>
              <a:t>الذاتي ) الى قسمين:</a:t>
            </a:r>
          </a:p>
          <a:p>
            <a:pPr algn="justLow">
              <a:lnSpc>
                <a:spcPct val="90000"/>
              </a:lnSpc>
            </a:pPr>
            <a:r>
              <a:rPr lang="ar-SA" sz="3500" b="1" dirty="0" smtClean="0">
                <a:solidFill>
                  <a:schemeClr val="tx1"/>
                </a:solidFill>
              </a:rPr>
              <a:t>1- الجهاز </a:t>
            </a:r>
            <a:r>
              <a:rPr lang="ar-SA" sz="3500" b="1" dirty="0" err="1" smtClean="0">
                <a:solidFill>
                  <a:schemeClr val="tx1"/>
                </a:solidFill>
              </a:rPr>
              <a:t>السمبثاوي</a:t>
            </a:r>
            <a:r>
              <a:rPr lang="ar-SA" sz="3500" b="1" dirty="0" smtClean="0">
                <a:solidFill>
                  <a:schemeClr val="tx1"/>
                </a:solidFill>
              </a:rPr>
              <a:t> ( الودي )</a:t>
            </a:r>
          </a:p>
          <a:p>
            <a:pPr algn="justLow">
              <a:lnSpc>
                <a:spcPct val="90000"/>
              </a:lnSpc>
            </a:pPr>
            <a:r>
              <a:rPr lang="ar-SA" sz="3500" b="1" dirty="0" smtClean="0">
                <a:solidFill>
                  <a:schemeClr val="tx1"/>
                </a:solidFill>
              </a:rPr>
              <a:t>2- الجهاز </a:t>
            </a:r>
            <a:r>
              <a:rPr lang="ar-SA" sz="3500" b="1" dirty="0" err="1" smtClean="0">
                <a:solidFill>
                  <a:schemeClr val="tx1"/>
                </a:solidFill>
              </a:rPr>
              <a:t>الباراسمبثاوي</a:t>
            </a:r>
            <a:r>
              <a:rPr lang="ar-SA" sz="3500" b="1" dirty="0" smtClean="0">
                <a:solidFill>
                  <a:schemeClr val="tx1"/>
                </a:solidFill>
              </a:rPr>
              <a:t> ( نظير الودي )</a:t>
            </a:r>
          </a:p>
          <a:p>
            <a:pPr algn="justLow">
              <a:lnSpc>
                <a:spcPct val="90000"/>
              </a:lnSpc>
            </a:pPr>
            <a:r>
              <a:rPr lang="ar-SA" sz="3500" b="1" dirty="0" smtClean="0">
                <a:solidFill>
                  <a:schemeClr val="accent6"/>
                </a:solidFill>
              </a:rPr>
              <a:t>- يلعب الجهاز العصبي المستقل دورا هاما في الدافعية والانفعالات، فيتولى أحدهما وظيفة الاستثارة بينما يتولى الآخر وظيفة الكف.( أدوار متضادة )</a:t>
            </a:r>
            <a:endParaRPr lang="en-US" sz="3500" b="1" dirty="0" smtClean="0">
              <a:solidFill>
                <a:schemeClr val="accent6"/>
              </a:solidFill>
            </a:endParaRPr>
          </a:p>
        </p:txBody>
      </p:sp>
    </p:spTree>
    <p:extLst>
      <p:ext uri="{BB962C8B-B14F-4D97-AF65-F5344CB8AC3E}">
        <p14:creationId xmlns:p14="http://schemas.microsoft.com/office/powerpoint/2010/main" val="41486235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0" y="188913"/>
            <a:ext cx="9144000" cy="6264275"/>
          </a:xfrm>
        </p:spPr>
        <p:txBody>
          <a:bodyPr>
            <a:normAutofit fontScale="92500" lnSpcReduction="20000"/>
          </a:bodyPr>
          <a:lstStyle/>
          <a:p>
            <a:pPr algn="r"/>
            <a:r>
              <a:rPr lang="ar-SA" sz="4000" b="1" dirty="0" smtClean="0">
                <a:solidFill>
                  <a:schemeClr val="accent6"/>
                </a:solidFill>
              </a:rPr>
              <a:t>الجهاز </a:t>
            </a:r>
            <a:r>
              <a:rPr lang="ar-SA" sz="4000" b="1" dirty="0" err="1" smtClean="0">
                <a:solidFill>
                  <a:schemeClr val="accent6"/>
                </a:solidFill>
              </a:rPr>
              <a:t>السمبثاوي</a:t>
            </a:r>
            <a:r>
              <a:rPr lang="ar-SA" sz="4000" b="1" dirty="0" smtClean="0">
                <a:solidFill>
                  <a:schemeClr val="accent6"/>
                </a:solidFill>
              </a:rPr>
              <a:t>:</a:t>
            </a:r>
          </a:p>
          <a:p>
            <a:pPr algn="justLow"/>
            <a:r>
              <a:rPr lang="ar-SA" sz="4000" b="1" dirty="0" smtClean="0"/>
              <a:t>- </a:t>
            </a:r>
            <a:r>
              <a:rPr lang="ar-SA" sz="4000" b="1" dirty="0" smtClean="0">
                <a:solidFill>
                  <a:srgbClr val="0070C0"/>
                </a:solidFill>
              </a:rPr>
              <a:t>يتكون من شبكة من الأعصاب التي تخرج من منتصف الحبل الشوكي وتلتقي في مراكز عقدية. وتعتبر المهمة الرئيسية لهذا الجهاز استثارة الاجهزة الحيوية المختلفة في الجسم لاستمرار القيام بعملها.</a:t>
            </a:r>
          </a:p>
          <a:p>
            <a:pPr algn="justLow"/>
            <a:r>
              <a:rPr lang="ar-SA" sz="4000" b="1" dirty="0" smtClean="0"/>
              <a:t>- تعمل جميع أعضاء الجهاز العصبي </a:t>
            </a:r>
            <a:r>
              <a:rPr lang="ar-SA" sz="4000" b="1" dirty="0" err="1" smtClean="0"/>
              <a:t>السمبثاوي</a:t>
            </a:r>
            <a:r>
              <a:rPr lang="ar-SA" sz="4000" b="1" dirty="0" smtClean="0"/>
              <a:t> كوحدة واحدة لمواجهة حالات الطوارئ التي تستدعي الهروب من أجل السلامة والنجاة أو الدفاع عن النفس بالتصدي ومهاجمة مصدر الخطر.</a:t>
            </a:r>
            <a:endParaRPr lang="en-US" sz="4000" b="1" dirty="0" smtClean="0"/>
          </a:p>
        </p:txBody>
      </p:sp>
    </p:spTree>
    <p:extLst>
      <p:ext uri="{BB962C8B-B14F-4D97-AF65-F5344CB8AC3E}">
        <p14:creationId xmlns:p14="http://schemas.microsoft.com/office/powerpoint/2010/main" val="12374878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323850" y="333375"/>
            <a:ext cx="8496300" cy="6119813"/>
          </a:xfrm>
        </p:spPr>
        <p:txBody>
          <a:bodyPr>
            <a:normAutofit fontScale="92500" lnSpcReduction="10000"/>
          </a:bodyPr>
          <a:lstStyle/>
          <a:p>
            <a:pPr algn="justLow"/>
            <a:r>
              <a:rPr lang="ar-SA" sz="3600" b="1" dirty="0" smtClean="0">
                <a:solidFill>
                  <a:schemeClr val="accent6"/>
                </a:solidFill>
              </a:rPr>
              <a:t>- الجهاز </a:t>
            </a:r>
            <a:r>
              <a:rPr lang="ar-SA" sz="3600" b="1" dirty="0" err="1" smtClean="0">
                <a:solidFill>
                  <a:schemeClr val="accent6"/>
                </a:solidFill>
              </a:rPr>
              <a:t>السمبثاوي</a:t>
            </a:r>
            <a:r>
              <a:rPr lang="ar-SA" sz="3600" b="1" dirty="0" smtClean="0">
                <a:solidFill>
                  <a:schemeClr val="accent6"/>
                </a:solidFill>
              </a:rPr>
              <a:t> يساهم في تصريف الطاقة عن طريق توجيه الجسم لمواجهة حالة الطوارئ مما يؤدي الى رفع مستوى السكر في الدم، زيادة ضربات القلب، ابطاء عمليات الجهاز الهضمي.</a:t>
            </a:r>
          </a:p>
          <a:p>
            <a:pPr algn="justLow"/>
            <a:r>
              <a:rPr lang="ar-SA" sz="3600" b="1" dirty="0" smtClean="0">
                <a:solidFill>
                  <a:schemeClr val="accent6"/>
                </a:solidFill>
              </a:rPr>
              <a:t>- من أجل انجاح عمليات الطوارئ يعمل الجهاز </a:t>
            </a:r>
            <a:r>
              <a:rPr lang="ar-SA" sz="3600" b="1" dirty="0" err="1" smtClean="0">
                <a:solidFill>
                  <a:schemeClr val="accent6"/>
                </a:solidFill>
              </a:rPr>
              <a:t>السمبثاوي</a:t>
            </a:r>
            <a:r>
              <a:rPr lang="ar-SA" sz="3600" b="1" dirty="0" smtClean="0">
                <a:solidFill>
                  <a:schemeClr val="accent6"/>
                </a:solidFill>
              </a:rPr>
              <a:t> على توفير الطاقة عن طريق رفع درجة حرارة الجسم وزيادة ضربات القلب وارتفاع معدل التنفس لتزويد الدم بالأكسجين والمحافظة على درجة الحرارة عن طريق العرق وزيادة انتاج هرمون الادرينالين لتنشيط الكائن الحي . </a:t>
            </a:r>
            <a:endParaRPr lang="en-US" sz="3600" b="1" dirty="0" smtClean="0">
              <a:solidFill>
                <a:schemeClr val="accent6"/>
              </a:solidFill>
            </a:endParaRPr>
          </a:p>
        </p:txBody>
      </p:sp>
    </p:spTree>
    <p:extLst>
      <p:ext uri="{BB962C8B-B14F-4D97-AF65-F5344CB8AC3E}">
        <p14:creationId xmlns:p14="http://schemas.microsoft.com/office/powerpoint/2010/main" val="103576276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1097</TotalTime>
  <Words>682</Words>
  <Application>Microsoft Office PowerPoint</Application>
  <PresentationFormat>On-screen Show (4:3)</PresentationFormat>
  <Paragraphs>49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266</cp:revision>
  <dcterms:created xsi:type="dcterms:W3CDTF">2014-07-12T08:41:45Z</dcterms:created>
  <dcterms:modified xsi:type="dcterms:W3CDTF">2020-04-07T21:29:42Z</dcterms:modified>
</cp:coreProperties>
</file>